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7" r:id="rId4"/>
    <p:sldId id="259" r:id="rId5"/>
    <p:sldId id="260" r:id="rId6"/>
    <p:sldId id="261" r:id="rId7"/>
    <p:sldId id="263" r:id="rId8"/>
    <p:sldId id="264" r:id="rId9"/>
    <p:sldId id="283" r:id="rId10"/>
    <p:sldId id="321" r:id="rId11"/>
    <p:sldId id="312" r:id="rId12"/>
    <p:sldId id="315" r:id="rId13"/>
    <p:sldId id="276" r:id="rId14"/>
    <p:sldId id="298" r:id="rId15"/>
    <p:sldId id="313" r:id="rId16"/>
    <p:sldId id="291" r:id="rId17"/>
    <p:sldId id="290" r:id="rId18"/>
    <p:sldId id="323" r:id="rId19"/>
    <p:sldId id="338" r:id="rId20"/>
    <p:sldId id="329" r:id="rId21"/>
    <p:sldId id="326" r:id="rId22"/>
    <p:sldId id="327" r:id="rId23"/>
    <p:sldId id="328" r:id="rId24"/>
    <p:sldId id="331" r:id="rId25"/>
    <p:sldId id="330" r:id="rId26"/>
    <p:sldId id="337" r:id="rId27"/>
    <p:sldId id="325" r:id="rId28"/>
    <p:sldId id="318" r:id="rId29"/>
    <p:sldId id="314" r:id="rId30"/>
    <p:sldId id="266" r:id="rId31"/>
    <p:sldId id="295" r:id="rId32"/>
    <p:sldId id="310" r:id="rId33"/>
    <p:sldId id="317" r:id="rId34"/>
    <p:sldId id="319" r:id="rId35"/>
    <p:sldId id="304" r:id="rId36"/>
    <p:sldId id="2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FFFF"/>
    <a:srgbClr val="FF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18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1D764-4FDA-4F1D-AFBA-316E97926CB8}" type="datetimeFigureOut">
              <a:rPr lang="en-US" smtClean="0"/>
              <a:t>5/12/2016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AF90C-E5EE-4465-BF79-EA855E60D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4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1F04-7726-4944-9C55-6F4A30CE14FB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CBD8D-7018-4E92-899B-09CA0680C2C3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2E58-0278-4126-B26E-88FA37064A17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CC7-ABFC-4E23-B4AF-71FE5AB79FE6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98F3-2A6C-4E5A-95FC-2FADD3D6A153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0A1DA-1700-46EA-8B93-48A8E3182599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0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85B4-7E54-4B28-8D8A-1ECDD415CC7F}" type="datetime1">
              <a:rPr lang="en-US" smtClean="0"/>
              <a:t>5/12/2016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9B4-7E50-4625-8687-5FA0A865547F}" type="datetime1">
              <a:rPr lang="en-US" smtClean="0"/>
              <a:t>5/12/2016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0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112D-90DC-4604-8729-F047FFA3863B}" type="datetime1">
              <a:rPr lang="en-US" smtClean="0"/>
              <a:t>5/12/2016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42D7-C3E5-4F26-9349-540B53102C9D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2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C314-32D2-45C4-B4AC-9BF513444ED1}" type="datetime1">
              <a:rPr lang="en-US" smtClean="0"/>
              <a:t>5/12/2016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4495E-1519-47DD-A076-F697A3525498}" type="datetime1">
              <a:rPr lang="en-US" smtClean="0"/>
              <a:t>5/12/2016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5EDD3-A64B-4CB5-86B9-E22E1921D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Complacency%201.wmv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nycosh.org/wp-content/uploads/2014/10/hierarchy-of-controls-Bway-letterhead.pdf" TargetMode="External"/><Relationship Id="rId2" Type="http://schemas.openxmlformats.org/officeDocument/2006/relationships/hyperlink" Target="http://nycosh.org/index.php?page=Hierarchy-of-Hazard-Control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coa.com/sustainability/en/info_page/safety.as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humanisticsystems.com/2014/09/27/systems-thinking-for-safety-ten-principle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Factors and Safety Collaboration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Goings</a:t>
            </a:r>
          </a:p>
          <a:p>
            <a:r>
              <a:rPr lang="en-US" dirty="0" smtClean="0"/>
              <a:t>Lisa Chavez</a:t>
            </a:r>
          </a:p>
          <a:p>
            <a:r>
              <a:rPr lang="en-US" dirty="0" smtClean="0"/>
              <a:t>BCI,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Hazard Control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6484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Swiss Cheese Model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430222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Swiss Cheese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failures are acts of slips, lapses, fumbles, mistakes, and procedural violations committed by people in direct contact with system.</a:t>
            </a:r>
          </a:p>
          <a:p>
            <a:r>
              <a:rPr lang="en-US" dirty="0" smtClean="0"/>
              <a:t>Latent conditions are issues that reside in a system and organization and create error conditions (e.g., time pressure, poorly designed interfaces, fatigue).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Human factors example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Human </a:t>
            </a:r>
            <a:r>
              <a:rPr lang="en-US" dirty="0"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89314"/>
            <a:ext cx="41148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LCS 2 Decoy Loading</a:t>
            </a:r>
            <a:endParaRPr lang="en-US" dirty="0" smtClean="0"/>
          </a:p>
          <a:p>
            <a:pPr lvl="1"/>
            <a:r>
              <a:rPr lang="en-US" dirty="0" smtClean="0"/>
              <a:t>Issue: The design of the decoy flare launcher did not take into account the warfighter’s task of loading the weapon system</a:t>
            </a:r>
          </a:p>
          <a:p>
            <a:pPr lvl="1"/>
            <a:r>
              <a:rPr lang="en-US" dirty="0" smtClean="0"/>
              <a:t>Redesign: Increase cost to the U.S. Navy</a:t>
            </a:r>
          </a:p>
        </p:txBody>
      </p:sp>
      <p:pic>
        <p:nvPicPr>
          <p:cNvPr id="2051" name="Picture 3" descr="C:\Users\mike_goings\Documents\Int Safety presentation\LCS 2 Decoy Loa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843" y="2286000"/>
            <a:ext cx="447277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Human Factors</a:t>
            </a:r>
            <a:endParaRPr lang="en-US" dirty="0"/>
          </a:p>
        </p:txBody>
      </p:sp>
      <p:sp>
        <p:nvSpPr>
          <p:cNvPr id="6" name="AutoShape 2" descr="Image result for blank swiss cheese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blank swiss cheese mod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35" y="2242066"/>
            <a:ext cx="5631668" cy="37874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4648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Human: Working posture and muscular strain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2057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Organizational: Not enforcing safe procedures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06636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Environmental: Lack of proper means to secure personnel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493811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 error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Human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89314"/>
            <a:ext cx="495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LCS 2 Decoy Loading</a:t>
            </a:r>
          </a:p>
          <a:p>
            <a:pPr lvl="1"/>
            <a:r>
              <a:rPr lang="en-US" dirty="0" smtClean="0"/>
              <a:t>Define equipment</a:t>
            </a:r>
          </a:p>
          <a:p>
            <a:pPr lvl="2"/>
            <a:r>
              <a:rPr lang="en-US" dirty="0" smtClean="0"/>
              <a:t>Weight and length of flare</a:t>
            </a:r>
          </a:p>
          <a:p>
            <a:pPr lvl="3"/>
            <a:r>
              <a:rPr lang="en-US" dirty="0"/>
              <a:t>65 </a:t>
            </a:r>
            <a:r>
              <a:rPr lang="en-US" dirty="0" err="1"/>
              <a:t>lbs</a:t>
            </a:r>
            <a:r>
              <a:rPr lang="en-US" dirty="0"/>
              <a:t>, 4ft long</a:t>
            </a:r>
            <a:endParaRPr lang="en-US" dirty="0" smtClean="0"/>
          </a:p>
          <a:p>
            <a:pPr lvl="2"/>
            <a:r>
              <a:rPr lang="en-US" dirty="0" smtClean="0"/>
              <a:t>Position of flare chambers</a:t>
            </a:r>
          </a:p>
          <a:p>
            <a:pPr lvl="1"/>
            <a:r>
              <a:rPr lang="en-US" dirty="0" smtClean="0"/>
              <a:t>Define users’ tasks </a:t>
            </a:r>
          </a:p>
          <a:p>
            <a:pPr lvl="1"/>
            <a:r>
              <a:rPr lang="en-US" dirty="0" smtClean="0"/>
              <a:t>Define environment,  constraints, and possible hazards</a:t>
            </a:r>
          </a:p>
          <a:p>
            <a:pPr lvl="2"/>
            <a:r>
              <a:rPr lang="en-US" dirty="0" smtClean="0"/>
              <a:t>Potential for muscular strain</a:t>
            </a:r>
          </a:p>
          <a:p>
            <a:pPr lvl="2"/>
            <a:r>
              <a:rPr lang="en-US" dirty="0" smtClean="0"/>
              <a:t>Potential for falling overboard</a:t>
            </a:r>
          </a:p>
          <a:p>
            <a:pPr lvl="1"/>
            <a:r>
              <a:rPr lang="en-US" dirty="0" smtClean="0"/>
              <a:t>Design equipment</a:t>
            </a:r>
          </a:p>
          <a:p>
            <a:pPr lvl="1"/>
            <a:r>
              <a:rPr lang="en-US" dirty="0" smtClean="0"/>
              <a:t>Develop procedures</a:t>
            </a:r>
          </a:p>
        </p:txBody>
      </p:sp>
      <p:pic>
        <p:nvPicPr>
          <p:cNvPr id="2050" name="Picture 2" descr="C:\Users\mike_goings\Documents\Int Safety presentation\LCS 2 Decoy Laun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30" y="2514600"/>
            <a:ext cx="3741057" cy="25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Physical Human Factors</a:t>
            </a:r>
          </a:p>
        </p:txBody>
      </p:sp>
      <p:pic>
        <p:nvPicPr>
          <p:cNvPr id="3074" name="Picture 2" descr="C:\Users\mike_goings\Documents\Int Safety presentation\LCS 2 Decoy Loading Plat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9" t="11709" r="7797" b="14955"/>
          <a:stretch/>
        </p:blipFill>
        <p:spPr bwMode="auto">
          <a:xfrm>
            <a:off x="1651519" y="1143000"/>
            <a:ext cx="5822302" cy="229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581400"/>
            <a:ext cx="7086600" cy="299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and Physical HF Example: Attention bar and Alerts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Display </a:t>
            </a:r>
            <a:endParaRPr lang="en-US" dirty="0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9487"/>
            <a:ext cx="8144567" cy="50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046913" y="3352800"/>
            <a:ext cx="1295400" cy="8423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Difference Between Human Factors and Human Systems Integration</a:t>
            </a:r>
          </a:p>
          <a:p>
            <a:r>
              <a:rPr lang="en-US" dirty="0" smtClean="0"/>
              <a:t>What is Human Factors?</a:t>
            </a:r>
          </a:p>
          <a:p>
            <a:r>
              <a:rPr lang="en-US" dirty="0" smtClean="0"/>
              <a:t>Why Human Factors?</a:t>
            </a:r>
          </a:p>
          <a:p>
            <a:r>
              <a:rPr lang="en-US" dirty="0" smtClean="0"/>
              <a:t>Human Factors Methods</a:t>
            </a:r>
          </a:p>
          <a:p>
            <a:r>
              <a:rPr lang="en-US" dirty="0" smtClean="0"/>
              <a:t>How to Apply Human Factors</a:t>
            </a:r>
          </a:p>
          <a:p>
            <a:r>
              <a:rPr lang="en-US" dirty="0" smtClean="0"/>
              <a:t>Safety and Human Factors</a:t>
            </a:r>
          </a:p>
          <a:p>
            <a:pPr lvl="1"/>
            <a:r>
              <a:rPr lang="en-US" dirty="0" smtClean="0"/>
              <a:t>Swiss Cheese Model</a:t>
            </a:r>
          </a:p>
          <a:p>
            <a:pPr lvl="1"/>
            <a:r>
              <a:rPr lang="en-US" dirty="0" smtClean="0"/>
              <a:t>Physical Human Factors Example</a:t>
            </a:r>
          </a:p>
          <a:p>
            <a:pPr lvl="1"/>
            <a:r>
              <a:rPr lang="en-US" dirty="0" smtClean="0"/>
              <a:t>Cognitive and Physical HF Example: Alerts </a:t>
            </a:r>
          </a:p>
          <a:p>
            <a:pPr lvl="1"/>
            <a:r>
              <a:rPr lang="en-US" dirty="0" smtClean="0"/>
              <a:t>Safety and Human Factors Collaboration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84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Three Part Attention Bar on Primary Display</a:t>
            </a:r>
            <a:endParaRPr lang="en-US" sz="3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3999"/>
            <a:ext cx="4997522" cy="36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56265" y="890943"/>
            <a:ext cx="441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Attention Bar is displayed as a vertical strip between the TACSIT and Close Control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Attention Bar provides "at-a-glance" indications and is divided into three segments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Segment 1: Identification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Segment 2: System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Segment 3: 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Red and flashing is used for high priority  action alerts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Action alerts require the operator to review the  text details in the alert review area on the lower part of the console. </a:t>
            </a: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When the appropriate action is taken the red and flashing is removed.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1295400" y="1391287"/>
            <a:ext cx="685800" cy="4095113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Identification Attention Bar -  Top Third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996588"/>
            <a:ext cx="45992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operators executing identification tasks, the color </a:t>
            </a:r>
            <a:r>
              <a:rPr lang="en-US" sz="2000" dirty="0"/>
              <a:t>of this attention bar indicates there </a:t>
            </a:r>
            <a:r>
              <a:rPr lang="en-US" sz="2000" dirty="0" smtClean="0"/>
              <a:t>are pending </a:t>
            </a:r>
            <a:r>
              <a:rPr lang="en-US" sz="2000" dirty="0"/>
              <a:t>ID Conflict Alerts</a:t>
            </a:r>
            <a:r>
              <a:rPr lang="en-US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Red - Indicates an ID Conflict Alert is in the </a:t>
            </a:r>
            <a:r>
              <a:rPr lang="en-US" sz="2000" dirty="0" smtClean="0"/>
              <a:t>queue regarding an upgrade or downgrade.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Gray - Indicates no pending ID Conflict Alerts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are specific operators that perform majority of identification tasks.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Decision makers do some identification and serve as redundant checks on identification done by lower level operators.</a:t>
            </a:r>
            <a:endParaRPr lang="en-US" sz="2000" dirty="0"/>
          </a:p>
          <a:p>
            <a:endParaRPr lang="en-US" sz="1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1" y="796130"/>
            <a:ext cx="3124200" cy="577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19400" y="1562100"/>
            <a:ext cx="381000" cy="1790700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81" y="38100"/>
            <a:ext cx="8900919" cy="6477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System Status Attention Bar – Middle Third </a:t>
            </a:r>
            <a:endParaRPr lang="en-US" sz="3800" dirty="0"/>
          </a:p>
        </p:txBody>
      </p:sp>
      <p:sp>
        <p:nvSpPr>
          <p:cNvPr id="6" name="Rectangle 5"/>
          <p:cNvSpPr/>
          <p:nvPr/>
        </p:nvSpPr>
        <p:spPr>
          <a:xfrm>
            <a:off x="3262028" y="685800"/>
            <a:ext cx="57422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</a:t>
            </a:r>
            <a:r>
              <a:rPr lang="en-US" sz="2000" dirty="0" smtClean="0"/>
              <a:t>ystem Status  is green if all equipment is operable.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System Status flashes </a:t>
            </a:r>
            <a:r>
              <a:rPr lang="en-US" sz="2000" dirty="0"/>
              <a:t>yellow or </a:t>
            </a:r>
            <a:r>
              <a:rPr lang="en-US" sz="2000" dirty="0" smtClean="0"/>
              <a:t>red for degradations or inoperable equipment status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Operators are cued by a flashing status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flashing  </a:t>
            </a:r>
            <a:r>
              <a:rPr lang="en-US" sz="2000" dirty="0"/>
              <a:t>indicator bar cues the operator to </a:t>
            </a:r>
            <a:r>
              <a:rPr lang="en-US" sz="2000" dirty="0" smtClean="0"/>
              <a:t>bring up the </a:t>
            </a:r>
            <a:r>
              <a:rPr lang="en-US" sz="2000" dirty="0"/>
              <a:t>System Status window </a:t>
            </a:r>
            <a:r>
              <a:rPr lang="en-US" sz="2000" dirty="0" smtClean="0"/>
              <a:t>for detailed  </a:t>
            </a:r>
            <a:r>
              <a:rPr lang="en-US" sz="2000" dirty="0"/>
              <a:t>equipment </a:t>
            </a:r>
            <a:r>
              <a:rPr lang="en-US" sz="2000" dirty="0" smtClean="0"/>
              <a:t>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Selected operators that are impacted by specific equipment problems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System Status </a:t>
            </a:r>
            <a:r>
              <a:rPr lang="en-US" sz="2000" dirty="0"/>
              <a:t>bar shows gray </a:t>
            </a:r>
            <a:r>
              <a:rPr lang="en-US" sz="2000" dirty="0" smtClean="0"/>
              <a:t>for operators </a:t>
            </a:r>
            <a:r>
              <a:rPr lang="en-US" sz="2000" dirty="0"/>
              <a:t>not affected by the specific </a:t>
            </a:r>
            <a:r>
              <a:rPr lang="en-US" sz="2000" dirty="0" smtClean="0"/>
              <a:t>equipment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Once </a:t>
            </a:r>
            <a:r>
              <a:rPr lang="en-US" sz="2000" dirty="0"/>
              <a:t>the operator has viewed the </a:t>
            </a:r>
            <a:r>
              <a:rPr lang="en-US" sz="2000" dirty="0" smtClean="0"/>
              <a:t>applicable equipment </a:t>
            </a:r>
            <a:r>
              <a:rPr lang="en-US" sz="2000" dirty="0"/>
              <a:t>status window, the Equipment </a:t>
            </a:r>
            <a:r>
              <a:rPr lang="en-US" sz="2000" dirty="0" smtClean="0"/>
              <a:t>Status bar </a:t>
            </a:r>
            <a:r>
              <a:rPr lang="en-US" sz="2000" dirty="0"/>
              <a:t>stops flashing and turns gray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Typically, lower level operators monitor equipment status with more frequency than decision makers. </a:t>
            </a:r>
            <a:endParaRPr lang="en-US" sz="20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1" y="914400"/>
            <a:ext cx="2899766" cy="536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391228" y="3200400"/>
            <a:ext cx="580572" cy="1524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3033"/>
            <a:ext cx="8666018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Alert Status Attention Bar –Bottom Third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23270" y="786933"/>
            <a:ext cx="56207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Depending on whether or not the operator is a decision maker or lower level operator – alerts are tailored to that role. 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 </a:t>
            </a:r>
            <a:r>
              <a:rPr lang="en-US" sz="2400" dirty="0"/>
              <a:t>(blinking) - P</a:t>
            </a:r>
            <a:r>
              <a:rPr lang="en-US" sz="2400" dirty="0" smtClean="0"/>
              <a:t>ending </a:t>
            </a:r>
            <a:r>
              <a:rPr lang="en-US" sz="2400" dirty="0"/>
              <a:t>alert </a:t>
            </a:r>
            <a:r>
              <a:rPr lang="en-US" sz="2400" dirty="0" smtClean="0"/>
              <a:t>with priority </a:t>
            </a:r>
            <a:r>
              <a:rPr lang="en-US" sz="2400" dirty="0"/>
              <a:t>1 or 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Red </a:t>
            </a:r>
            <a:r>
              <a:rPr lang="en-US" sz="2400" dirty="0"/>
              <a:t>(steady) </a:t>
            </a:r>
            <a:r>
              <a:rPr lang="en-US" sz="2400" dirty="0" smtClean="0"/>
              <a:t>– Pending alert with priority </a:t>
            </a:r>
            <a:r>
              <a:rPr lang="en-US" sz="2400" dirty="0"/>
              <a:t>3.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Yellow </a:t>
            </a:r>
            <a:r>
              <a:rPr lang="en-US" sz="2400" dirty="0"/>
              <a:t>(steady) </a:t>
            </a:r>
            <a:r>
              <a:rPr lang="en-US" sz="2400" dirty="0" smtClean="0"/>
              <a:t>– No high priority </a:t>
            </a:r>
            <a:r>
              <a:rPr lang="en-US" sz="2400" dirty="0"/>
              <a:t>alerts, but there are pending </a:t>
            </a:r>
            <a:r>
              <a:rPr lang="en-US" sz="2400" dirty="0" smtClean="0"/>
              <a:t>medium alerts </a:t>
            </a:r>
            <a:r>
              <a:rPr lang="en-US" sz="2400" dirty="0"/>
              <a:t>with priority 4, 5, or 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Gray – No pending </a:t>
            </a:r>
            <a:r>
              <a:rPr lang="en-US" sz="2400" dirty="0"/>
              <a:t>alerts </a:t>
            </a:r>
            <a:r>
              <a:rPr lang="en-US" sz="2400" dirty="0" smtClean="0"/>
              <a:t>with medium </a:t>
            </a:r>
            <a:r>
              <a:rPr lang="en-US" sz="2400" dirty="0"/>
              <a:t>or high priority, but there are pending alerts with priority 7 or 8.</a:t>
            </a:r>
          </a:p>
          <a:p>
            <a:endParaRPr lang="en-US" sz="20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6933"/>
            <a:ext cx="3218470" cy="594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819400" y="4800599"/>
            <a:ext cx="381000" cy="18692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Reviewing Alert Details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7" b="54480"/>
          <a:stretch/>
        </p:blipFill>
        <p:spPr bwMode="auto">
          <a:xfrm>
            <a:off x="2057400" y="597284"/>
            <a:ext cx="5105400" cy="626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524"/>
          </a:xfrm>
        </p:spPr>
        <p:txBody>
          <a:bodyPr>
            <a:normAutofit/>
          </a:bodyPr>
          <a:lstStyle/>
          <a:p>
            <a:r>
              <a:rPr lang="en-US" dirty="0" smtClean="0"/>
              <a:t>Alert Display Area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69" y="774524"/>
            <a:ext cx="8302278" cy="608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19251"/>
            <a:ext cx="73993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56" y="19396"/>
            <a:ext cx="9296400" cy="895004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Complexity, Color Coding &amp; Space Allocation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86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Single alert bar design chosen to accommodate different operator roles: decision makers and lower level operators</a:t>
            </a:r>
          </a:p>
          <a:p>
            <a:pPr lvl="1"/>
            <a:r>
              <a:rPr lang="en-US" sz="2000" dirty="0" smtClean="0"/>
              <a:t>Maximizes space for tactical map and close control readout for track information</a:t>
            </a:r>
          </a:p>
          <a:p>
            <a:pPr lvl="1"/>
            <a:r>
              <a:rPr lang="en-US" sz="2000" dirty="0" smtClean="0"/>
              <a:t>Loss of diagnostic information on the primary screen</a:t>
            </a:r>
          </a:p>
          <a:p>
            <a:r>
              <a:rPr lang="en-US" sz="2400" dirty="0" smtClean="0"/>
              <a:t>Experienced operators report :</a:t>
            </a:r>
          </a:p>
          <a:p>
            <a:pPr lvl="1"/>
            <a:r>
              <a:rPr lang="en-US" sz="2000" dirty="0" smtClean="0"/>
              <a:t>“Ignoring” red color coding and flashing  due to frequency</a:t>
            </a:r>
          </a:p>
          <a:p>
            <a:pPr lvl="1"/>
            <a:r>
              <a:rPr lang="en-US" sz="2000" dirty="0" smtClean="0"/>
              <a:t>For high priority action alerts, text is read on a separate window to understand the action to perform to dismiss the alert (stop flashing and red on the attention bar)</a:t>
            </a:r>
          </a:p>
          <a:p>
            <a:pPr lvl="1"/>
            <a:r>
              <a:rPr lang="en-US" sz="2000" dirty="0" smtClean="0"/>
              <a:t>Yellow color coding for medium alerts applies for moderate level of importance – yellow and blinking isn’t meaningful and intuitive</a:t>
            </a:r>
          </a:p>
          <a:p>
            <a:pPr lvl="2"/>
            <a:r>
              <a:rPr lang="en-US" sz="1800" dirty="0" smtClean="0"/>
              <a:t>Information alerts (coded yellow and that may be flashing) will need to be </a:t>
            </a:r>
            <a:r>
              <a:rPr lang="en-US" sz="1800" dirty="0"/>
              <a:t> </a:t>
            </a:r>
            <a:r>
              <a:rPr lang="en-US" sz="1800" dirty="0" smtClean="0"/>
              <a:t>read on the larger alert review area and then prioritized based on operator role  and current task load/context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685800"/>
          </a:xfrm>
        </p:spPr>
        <p:txBody>
          <a:bodyPr>
            <a:normAutofit/>
          </a:bodyPr>
          <a:lstStyle/>
          <a:p>
            <a:r>
              <a:rPr lang="en-US" sz="3200" b="0" dirty="0" smtClean="0"/>
              <a:t>Alert Design Considerations</a:t>
            </a:r>
            <a:endParaRPr lang="en-US" sz="32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28600" y="838200"/>
            <a:ext cx="4581934" cy="60198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Hierarchy of importance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alience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Operators’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channel and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Field of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Auditory detectability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Tone vs. Speech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Visual salience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Number of alerts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Tone and pulse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Location of alerts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534" y="231194"/>
            <a:ext cx="429883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71" y="4038601"/>
            <a:ext cx="3534066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94878"/>
            <a:ext cx="2463238" cy="221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HUMAN Factors Collaboration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Rationale for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issues are both human factors and safety related</a:t>
            </a:r>
          </a:p>
          <a:p>
            <a:pPr lvl="1"/>
            <a:r>
              <a:rPr lang="en-US" dirty="0" smtClean="0"/>
              <a:t>Making tradeoffs that benefit the user requires analysis from both domains</a:t>
            </a:r>
          </a:p>
          <a:p>
            <a:r>
              <a:rPr lang="en-US" dirty="0" smtClean="0"/>
              <a:t>Safety and HF practitioners have different viewpoints but shared goal of safe and effective operation</a:t>
            </a:r>
          </a:p>
          <a:p>
            <a:r>
              <a:rPr lang="en-US" dirty="0" smtClean="0"/>
              <a:t>For HF practitioners analysis that  a human factors issues to safety hazard results in: </a:t>
            </a:r>
          </a:p>
          <a:p>
            <a:pPr lvl="1"/>
            <a:r>
              <a:rPr lang="en-US" dirty="0" smtClean="0"/>
              <a:t>Elevated risk assessment</a:t>
            </a:r>
          </a:p>
          <a:p>
            <a:pPr lvl="1"/>
            <a:r>
              <a:rPr lang="en-US" dirty="0" smtClean="0"/>
              <a:t>Increased the likelihood that safety concerns are designed out to begin with, or</a:t>
            </a:r>
          </a:p>
          <a:p>
            <a:pPr lvl="1"/>
            <a:r>
              <a:rPr lang="en-US" dirty="0" smtClean="0"/>
              <a:t>Increased likelihood that issue will be fixed in a future build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Difference Between Human Factors Engineering and Human Systems 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Human Factors ≠ Human Systems Integration</a:t>
            </a:r>
          </a:p>
          <a:p>
            <a:pPr lvl="1"/>
            <a:r>
              <a:rPr lang="en-US" dirty="0" smtClean="0"/>
              <a:t>Same with other HSI domains (e.g., safety ≠ HSI)</a:t>
            </a:r>
          </a:p>
          <a:p>
            <a:r>
              <a:rPr lang="en-US" dirty="0" smtClean="0"/>
              <a:t>Human </a:t>
            </a:r>
            <a:r>
              <a:rPr lang="en-US" dirty="0"/>
              <a:t>Systems Integration (HSI) is a </a:t>
            </a:r>
            <a:r>
              <a:rPr lang="en-US" dirty="0" smtClean="0"/>
              <a:t>management and technical (i.e., systems engineering) </a:t>
            </a:r>
            <a:r>
              <a:rPr lang="en-US" dirty="0"/>
              <a:t>discipline that evaluates tradeoffs between the seven domains: Manpower, Personnel, and Training; Safety/Health; Human Factors, Habitability, and </a:t>
            </a:r>
            <a:r>
              <a:rPr lang="en-US" dirty="0" smtClean="0"/>
              <a:t>Survivability</a:t>
            </a:r>
            <a:endParaRPr lang="en-US" dirty="0"/>
          </a:p>
          <a:p>
            <a:r>
              <a:rPr lang="en-US" dirty="0" smtClean="0"/>
              <a:t>Infographic developed by Dr. Sae Schatz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766321"/>
              </p:ext>
            </p:extLst>
          </p:nvPr>
        </p:nvGraphicFramePr>
        <p:xfrm>
          <a:off x="7772400" y="57150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Acrobat Document" showAsIcon="1" r:id="rId3" imgW="914400" imgH="792360" progId="Acrobat.Document.11">
                  <p:embed/>
                </p:oleObj>
              </mc:Choice>
              <mc:Fallback>
                <p:oleObj name="Acrobat Document" showAsIcon="1" r:id="rId3" imgW="914400" imgH="7923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0" y="57150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Collaboration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96" y="666403"/>
            <a:ext cx="8839200" cy="662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Safety and Human Factors Engineers SHOULD work together on design solutions and the evaluation of risk</a:t>
            </a:r>
          </a:p>
          <a:p>
            <a:r>
              <a:rPr lang="en-US" dirty="0" smtClean="0"/>
              <a:t>Recognize that the human is an integral part of the system and has inherent physical and cognitive capabilities and limitations</a:t>
            </a:r>
          </a:p>
          <a:p>
            <a:pPr lvl="2"/>
            <a:r>
              <a:rPr lang="en-US" dirty="0" smtClean="0"/>
              <a:t>Physical considerations include </a:t>
            </a:r>
          </a:p>
          <a:p>
            <a:pPr lvl="3"/>
            <a:r>
              <a:rPr lang="en-US" dirty="0" smtClean="0"/>
              <a:t>Anthropometry</a:t>
            </a:r>
          </a:p>
          <a:p>
            <a:pPr lvl="3"/>
            <a:r>
              <a:rPr lang="en-US" dirty="0" smtClean="0"/>
              <a:t>Impact of clothing, Personal Protective Equipment (PPE), and gear (e.g., backpack) </a:t>
            </a:r>
          </a:p>
          <a:p>
            <a:pPr lvl="3"/>
            <a:r>
              <a:rPr lang="en-US" dirty="0" smtClean="0"/>
              <a:t>Impact of environment (lighting, temperature, noise, vibration)</a:t>
            </a:r>
          </a:p>
          <a:p>
            <a:pPr lvl="3"/>
            <a:r>
              <a:rPr lang="en-US" dirty="0" smtClean="0"/>
              <a:t>Body posture and movement</a:t>
            </a:r>
          </a:p>
          <a:p>
            <a:pPr lvl="3"/>
            <a:r>
              <a:rPr lang="en-US" dirty="0" smtClean="0"/>
              <a:t>Vision (use of color, distance of information, font type, screen resolution)</a:t>
            </a:r>
          </a:p>
          <a:p>
            <a:pPr lvl="2"/>
            <a:r>
              <a:rPr lang="en-US" dirty="0" smtClean="0"/>
              <a:t>Cognitive considerations include</a:t>
            </a:r>
          </a:p>
          <a:p>
            <a:pPr lvl="3"/>
            <a:r>
              <a:rPr lang="en-US" dirty="0" smtClean="0"/>
              <a:t>Presentation of information (information grouping and categorization)</a:t>
            </a:r>
          </a:p>
          <a:p>
            <a:pPr lvl="3"/>
            <a:r>
              <a:rPr lang="en-US" dirty="0" smtClean="0"/>
              <a:t>Memory limitations </a:t>
            </a:r>
          </a:p>
          <a:p>
            <a:pPr lvl="3"/>
            <a:r>
              <a:rPr lang="en-US" dirty="0" smtClean="0"/>
              <a:t>Distractions</a:t>
            </a:r>
          </a:p>
          <a:p>
            <a:pPr lvl="3"/>
            <a:r>
              <a:rPr lang="en-US" dirty="0" smtClean="0"/>
              <a:t>Environmental impact on cognition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98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Collaboration Strategies by System Engineering Phases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1028700" y="5600502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Early 				  Middle 	</a:t>
            </a: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                     Late                      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2911"/>
            <a:ext cx="8411098" cy="422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1143000"/>
          </a:xfrm>
        </p:spPr>
        <p:txBody>
          <a:bodyPr/>
          <a:lstStyle/>
          <a:p>
            <a:r>
              <a:rPr lang="en-US" dirty="0"/>
              <a:t>Collaboration </a:t>
            </a:r>
            <a:r>
              <a:rPr lang="en-US" dirty="0" smtClean="0"/>
              <a:t>Strategies by Phases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5454"/>
              </p:ext>
            </p:extLst>
          </p:nvPr>
        </p:nvGraphicFramePr>
        <p:xfrm>
          <a:off x="304800" y="1371600"/>
          <a:ext cx="85344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286000"/>
                <a:gridCol w="2286000"/>
                <a:gridCol w="2362200"/>
              </a:tblGrid>
              <a:tr h="378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 Phase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HFE Activities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Collaboration Activities</a:t>
                      </a:r>
                      <a:endParaRPr lang="en-US" dirty="0"/>
                    </a:p>
                  </a:txBody>
                  <a:tcPr/>
                </a:tc>
              </a:tr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Concept of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Analyze</a:t>
                      </a:r>
                      <a:r>
                        <a:rPr lang="en-US" baseline="0" dirty="0" smtClean="0"/>
                        <a:t> tasks, environment, and operational constraints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Define representative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Identify</a:t>
                      </a:r>
                      <a:r>
                        <a:rPr lang="en-US" baseline="0" dirty="0" smtClean="0"/>
                        <a:t> potential hazards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Define</a:t>
                      </a:r>
                      <a:r>
                        <a:rPr lang="en-US" baseline="0" dirty="0" smtClean="0"/>
                        <a:t> scenarios that may lead to hazardous conditions</a:t>
                      </a:r>
                      <a:endParaRPr lang="en-US" dirty="0"/>
                    </a:p>
                  </a:txBody>
                  <a:tcPr/>
                </a:tc>
              </a:tr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Requirements</a:t>
                      </a:r>
                      <a:r>
                        <a:rPr lang="en-US" baseline="0" dirty="0" smtClean="0"/>
                        <a:t> and 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Develop requirements to accommodate</a:t>
                      </a:r>
                      <a:r>
                        <a:rPr lang="en-US" baseline="0" dirty="0" smtClean="0"/>
                        <a:t> human capabilities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Evaluate requirements with safety impact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Develop</a:t>
                      </a:r>
                      <a:r>
                        <a:rPr lang="en-US" baseline="0" dirty="0" smtClean="0"/>
                        <a:t> requirements to mitigate hazards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Review requirements that specify operator tasks or imply human performance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Specify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requirements</a:t>
                      </a:r>
                      <a:r>
                        <a:rPr lang="en-US" baseline="0" dirty="0" smtClean="0"/>
                        <a:t> that lower hazard risk index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Advocate for rigorous verification method for safety and human factors  requirements  </a:t>
                      </a:r>
                      <a:endParaRPr lang="en-US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67056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</a:t>
            </a:r>
            <a:r>
              <a:rPr lang="en-US" dirty="0" smtClean="0"/>
              <a:t>Strategies by Phases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38035"/>
              </p:ext>
            </p:extLst>
          </p:nvPr>
        </p:nvGraphicFramePr>
        <p:xfrm>
          <a:off x="381000" y="1295400"/>
          <a:ext cx="8534400" cy="440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568"/>
                <a:gridCol w="2302042"/>
                <a:gridCol w="2245895"/>
                <a:gridCol w="2245895"/>
              </a:tblGrid>
              <a:tr h="378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 Phase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HFE Activities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Collaboration</a:t>
                      </a:r>
                      <a:endParaRPr lang="en-US" dirty="0"/>
                    </a:p>
                  </a:txBody>
                  <a:tcPr/>
                </a:tc>
              </a:tr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Detailed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Develop and iterate prototypes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Measure workload and task performance using prototypes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Provide cautions, warning and labels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Review</a:t>
                      </a:r>
                      <a:r>
                        <a:rPr lang="en-US" baseline="0" dirty="0" smtClean="0"/>
                        <a:t> designs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Document new hazards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Analyze design trade offs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Identify  procedures for safe operation</a:t>
                      </a:r>
                      <a:endParaRPr lang="en-US" dirty="0" smtClean="0"/>
                    </a:p>
                  </a:txBody>
                  <a:tcPr/>
                </a:tc>
              </a:tr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Integration, Test, and </a:t>
                      </a:r>
                      <a:r>
                        <a:rPr lang="en-US" baseline="0" dirty="0" smtClean="0"/>
                        <a:t>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Verify human related requirements during subsystem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Verify safety-related requirements during subsystem 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Collaborate</a:t>
                      </a:r>
                      <a:r>
                        <a:rPr lang="en-US" baseline="0" dirty="0" smtClean="0"/>
                        <a:t> in identifying events with  both safety and human implications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Share findings/results from events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8229600" cy="746760"/>
          </a:xfrm>
        </p:spPr>
        <p:txBody>
          <a:bodyPr>
            <a:normAutofit fontScale="90000"/>
          </a:bodyPr>
          <a:lstStyle/>
          <a:p>
            <a:r>
              <a:rPr lang="en-US" dirty="0"/>
              <a:t>Collaboration </a:t>
            </a:r>
            <a:r>
              <a:rPr lang="en-US" dirty="0" smtClean="0"/>
              <a:t>Strategies by Phases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870125"/>
              </p:ext>
            </p:extLst>
          </p:nvPr>
        </p:nvGraphicFramePr>
        <p:xfrm>
          <a:off x="304800" y="914400"/>
          <a:ext cx="8534400" cy="577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568"/>
                <a:gridCol w="2302042"/>
                <a:gridCol w="2245895"/>
                <a:gridCol w="2245895"/>
              </a:tblGrid>
              <a:tr h="378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 Phase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HFE Activities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Safety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Collaboration</a:t>
                      </a:r>
                      <a:endParaRPr lang="en-US" dirty="0"/>
                    </a:p>
                  </a:txBody>
                  <a:tcPr/>
                </a:tc>
              </a:tr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Verification</a:t>
                      </a:r>
                      <a:r>
                        <a:rPr lang="en-US" baseline="0" dirty="0" smtClean="0"/>
                        <a:t> and Validation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Verify and validate human related </a:t>
                      </a:r>
                      <a:r>
                        <a:rPr lang="en-US" baseline="0" dirty="0" smtClean="0"/>
                        <a:t>requirements during system integration testing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Identify workload impact on mission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 Identify mission-level risks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Trace</a:t>
                      </a:r>
                      <a:r>
                        <a:rPr lang="en-US" baseline="0" dirty="0" smtClean="0"/>
                        <a:t> the implications of high workload conditions that increase likelihood of safety risk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Recommend design fixes that reduce risk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Promulgate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limitations and workarounds</a:t>
                      </a:r>
                    </a:p>
                  </a:txBody>
                  <a:tcPr/>
                </a:tc>
              </a:tr>
              <a:tr h="2672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Operations</a:t>
                      </a:r>
                      <a:r>
                        <a:rPr lang="en-US" baseline="0" dirty="0" smtClean="0"/>
                        <a:t> and 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Assess</a:t>
                      </a:r>
                      <a:r>
                        <a:rPr lang="en-US" baseline="0" dirty="0" smtClean="0"/>
                        <a:t> operations</a:t>
                      </a:r>
                      <a:endParaRPr lang="en-US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Analyze mishap reports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Collect</a:t>
                      </a:r>
                      <a:r>
                        <a:rPr lang="en-US" baseline="0" dirty="0" smtClean="0"/>
                        <a:t> lesson learned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Document unsafe practices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Develop safety bulletins and training</a:t>
                      </a:r>
                      <a:endParaRPr lang="en-US" dirty="0" smtClean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Safety mishap</a:t>
                      </a:r>
                      <a:r>
                        <a:rPr lang="en-US" baseline="0" dirty="0" smtClean="0"/>
                        <a:t>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Identify design</a:t>
                      </a:r>
                      <a:r>
                        <a:rPr lang="en-US" baseline="0" dirty="0" smtClean="0"/>
                        <a:t> changes and enhancements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 the DC Chapter of the Int. System Safety Society for this opportunity. </a:t>
            </a:r>
          </a:p>
          <a:p>
            <a:r>
              <a:rPr lang="en-US" dirty="0" smtClean="0"/>
              <a:t>Special thanks to John Murgatroyd and Jason Green for providing examples and your time.</a:t>
            </a:r>
          </a:p>
          <a:p>
            <a:r>
              <a:rPr lang="en-US" dirty="0" smtClean="0"/>
              <a:t>Special thanks to Eric Stohr, John Winters, and Fred Germond for your valuable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hlinkClick r:id="rId2"/>
              </a:rPr>
              <a:t>Hierarchy of Hazard Controls"</a:t>
            </a:r>
            <a:r>
              <a:rPr lang="en-US" i="1" dirty="0"/>
              <a:t>. NYCOSH. Retrieved 2012-04-11</a:t>
            </a:r>
            <a:r>
              <a:rPr lang="en-US" i="1" dirty="0" smtClean="0"/>
              <a:t>. </a:t>
            </a:r>
          </a:p>
          <a:p>
            <a:pPr lvl="1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nycosh.org/wp-content/uploads/2014/10/hierarchy-of-controls-Bway-letterhead.pdf</a:t>
            </a:r>
            <a:endParaRPr lang="en-US"/>
          </a:p>
          <a:p>
            <a:pPr lvl="0"/>
            <a:r>
              <a:rPr lang="en-US" dirty="0" smtClean="0"/>
              <a:t>Reason </a:t>
            </a:r>
            <a:r>
              <a:rPr lang="en-US" dirty="0"/>
              <a:t>J. Human error. New York: Cambridge University Press; 1990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sa_chavez\AppData\Local\Microsoft\Windows\Temporary Internet Files\Content.Outlook\H72RAGUR\HFE wordl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452" y="685800"/>
            <a:ext cx="5562600" cy="36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/>
          <a:lstStyle/>
          <a:p>
            <a:r>
              <a:rPr lang="en-US" dirty="0" smtClean="0"/>
              <a:t>What is Human Factors?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4267200"/>
            <a:ext cx="84582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Applying knowledge of human individual and team behavior,  environment, and mental and physical characteristics for the design of systems, products, or services</a:t>
            </a:r>
          </a:p>
          <a:p>
            <a:r>
              <a:rPr lang="en-US" dirty="0" smtClean="0"/>
              <a:t>Utilizes rigorous methods to analyze tasks, gather data, and prioritize actionable findings to help decision makers develop efficient and highly useable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199"/>
            <a:ext cx="7733489" cy="5819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42900" y="0"/>
            <a:ext cx="9829800" cy="914400"/>
          </a:xfrm>
        </p:spPr>
        <p:txBody>
          <a:bodyPr>
            <a:noAutofit/>
          </a:bodyPr>
          <a:lstStyle/>
          <a:p>
            <a:r>
              <a:rPr lang="en-US" sz="3800" dirty="0" smtClean="0"/>
              <a:t>What is Human Factors? Whole System Focus</a:t>
            </a:r>
            <a:endParaRPr lang="en-US" sz="3800" dirty="0"/>
          </a:p>
        </p:txBody>
      </p:sp>
      <p:sp>
        <p:nvSpPr>
          <p:cNvPr id="7" name="Rectangle 6"/>
          <p:cNvSpPr/>
          <p:nvPr/>
        </p:nvSpPr>
        <p:spPr>
          <a:xfrm>
            <a:off x="24618" y="6457889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000" dirty="0" smtClean="0"/>
              <a:t>Based in part on a graphic from: </a:t>
            </a:r>
            <a:r>
              <a:rPr lang="en-US" sz="1000" dirty="0" smtClean="0">
                <a:solidFill>
                  <a:prstClr val="black">
                    <a:tint val="75000"/>
                  </a:prstClr>
                </a:solidFill>
                <a:hlinkClick r:id="rId3"/>
              </a:rPr>
              <a:t>http</a:t>
            </a:r>
            <a:r>
              <a:rPr lang="en-US" sz="1000" dirty="0">
                <a:solidFill>
                  <a:prstClr val="black">
                    <a:tint val="75000"/>
                  </a:prstClr>
                </a:solidFill>
                <a:hlinkClick r:id="rId3"/>
              </a:rPr>
              <a:t>://www.alcoa.com/sustainability/en/info_page/safety.asp</a:t>
            </a:r>
            <a:endParaRPr lang="en-US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83" y="300133"/>
            <a:ext cx="2321117" cy="2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Human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3323613" cy="228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6381" y="5576110"/>
            <a:ext cx="74193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Improving safety, </a:t>
            </a:r>
            <a:r>
              <a:rPr lang="en-US" sz="3000" dirty="0" smtClean="0"/>
              <a:t>procedures, </a:t>
            </a:r>
            <a:r>
              <a:rPr lang="en-US" sz="3000" dirty="0"/>
              <a:t>training, </a:t>
            </a:r>
            <a:r>
              <a:rPr lang="en-US" sz="3000" dirty="0" smtClean="0"/>
              <a:t>and user interaction </a:t>
            </a:r>
            <a:r>
              <a:rPr lang="en-US" sz="3000" dirty="0"/>
              <a:t>with </a:t>
            </a:r>
            <a:r>
              <a:rPr lang="en-US" sz="3000" dirty="0" smtClean="0"/>
              <a:t>equipment, tools, </a:t>
            </a:r>
            <a:r>
              <a:rPr lang="en-US" sz="3000" dirty="0"/>
              <a:t>and products.</a:t>
            </a:r>
          </a:p>
        </p:txBody>
      </p:sp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3276600"/>
            <a:ext cx="2733508" cy="19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72" y="3334617"/>
            <a:ext cx="3048000" cy="2286000"/>
          </a:xfrm>
          <a:prstGeom prst="rect">
            <a:avLst/>
          </a:prstGeom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06" y="1262000"/>
            <a:ext cx="2290732" cy="297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85" y="2059178"/>
            <a:ext cx="2500313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689" y="6161867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Based in part on a graphic from </a:t>
            </a:r>
            <a:r>
              <a:rPr lang="en-US" sz="1000" dirty="0" smtClean="0">
                <a:hlinkClick r:id="rId2"/>
              </a:rPr>
              <a:t>http</a:t>
            </a:r>
            <a:r>
              <a:rPr lang="en-US" sz="1000" dirty="0">
                <a:hlinkClick r:id="rId2"/>
              </a:rPr>
              <a:t>://humanisticsystems.com/2014/09/27/systems-thinking-for-safety-ten-principles</a:t>
            </a:r>
            <a:r>
              <a:rPr lang="en-US" sz="1000" dirty="0" smtClean="0">
                <a:hlinkClick r:id="rId2"/>
              </a:rPr>
              <a:t>/</a:t>
            </a:r>
            <a:endParaRPr lang="en-US" sz="1000" dirty="0" smtClean="0"/>
          </a:p>
          <a:p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252"/>
            <a:ext cx="6259609" cy="62110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0" y="2699613"/>
            <a:ext cx="3320497" cy="329471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324576" y="926040"/>
            <a:ext cx="2819424" cy="2936047"/>
            <a:chOff x="5105400" y="3549483"/>
            <a:chExt cx="1955800" cy="1955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549483"/>
              <a:ext cx="1955800" cy="19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3"/>
            <p:cNvSpPr/>
            <p:nvPr/>
          </p:nvSpPr>
          <p:spPr>
            <a:xfrm>
              <a:off x="5627837" y="4108283"/>
              <a:ext cx="917276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67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1929" y="2312696"/>
            <a:ext cx="40950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Select and tailor methods to problem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dirty="0" smtClean="0"/>
              <a:t>Understand constraints and decision maker needs and priorities</a:t>
            </a:r>
            <a:endParaRPr lang="en-US" sz="2000" dirty="0"/>
          </a:p>
        </p:txBody>
      </p:sp>
      <p:sp>
        <p:nvSpPr>
          <p:cNvPr id="12" name="Down Arrow 11"/>
          <p:cNvSpPr/>
          <p:nvPr/>
        </p:nvSpPr>
        <p:spPr>
          <a:xfrm rot="15358756">
            <a:off x="3673794" y="-2473101"/>
            <a:ext cx="598471" cy="7649933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37776" y="304800"/>
            <a:ext cx="3984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000" dirty="0"/>
              <a:t> </a:t>
            </a:r>
            <a:r>
              <a:rPr lang="en-US" sz="2000" dirty="0" smtClean="0"/>
              <a:t> Refine, as necessary</a:t>
            </a:r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Deliver Data-Driven  Results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94221" y="1494402"/>
            <a:ext cx="35784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000" dirty="0" smtClean="0"/>
              <a:t>Execute appropriate method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000" dirty="0" smtClean="0"/>
              <a:t>  Collect and Analyze Data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374" y="-76155"/>
            <a:ext cx="617698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to Apply Human Factors?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 rot="6532446">
            <a:off x="1779427" y="2792129"/>
            <a:ext cx="868042" cy="8424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083142">
            <a:off x="2384278" y="4669200"/>
            <a:ext cx="819886" cy="9263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8620340">
            <a:off x="344984" y="4709100"/>
            <a:ext cx="926177" cy="8149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25" y="2109477"/>
            <a:ext cx="1350033" cy="165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88061" y="1917010"/>
            <a:ext cx="113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Evaluate  Your Design, Product or Services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1" t="-8170" b="42717"/>
          <a:stretch/>
        </p:blipFill>
        <p:spPr bwMode="auto">
          <a:xfrm flipH="1">
            <a:off x="7179025" y="926040"/>
            <a:ext cx="889000" cy="53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58872" y="4090452"/>
            <a:ext cx="3055133" cy="2308324"/>
          </a:xfrm>
          <a:prstGeom prst="rect">
            <a:avLst/>
          </a:prstGeom>
          <a:solidFill>
            <a:srgbClr val="FDFD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Reports prioritizing recommendations based needs &amp; identifying improvements to:</a:t>
            </a:r>
            <a:endParaRPr lang="en-US" dirty="0"/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en-US" dirty="0" smtClean="0"/>
              <a:t>Implement now</a:t>
            </a:r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en-US" dirty="0" smtClean="0"/>
              <a:t>Implement later </a:t>
            </a:r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en-US" dirty="0" smtClean="0"/>
              <a:t>Implement when/if </a:t>
            </a:r>
          </a:p>
          <a:p>
            <a:pPr lvl="1"/>
            <a:r>
              <a:rPr lang="en-US" dirty="0" smtClean="0"/>
              <a:t> cost &amp; feasibility permit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human factors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5EDD3-A64B-4CB5-86B9-E22E1921D8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1642</Words>
  <Application>Microsoft Office PowerPoint</Application>
  <PresentationFormat>On-screen Show (4:3)</PresentationFormat>
  <Paragraphs>290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Office Theme</vt:lpstr>
      <vt:lpstr>Acrobat Document</vt:lpstr>
      <vt:lpstr>Human Factors and Safety Collaboration</vt:lpstr>
      <vt:lpstr>Presentation Outline</vt:lpstr>
      <vt:lpstr>Difference Between Human Factors Engineering and Human Systems Integration</vt:lpstr>
      <vt:lpstr>What is Human Factors?</vt:lpstr>
      <vt:lpstr>What is Human Factors? Whole System Focus</vt:lpstr>
      <vt:lpstr>Why Human Factors?</vt:lpstr>
      <vt:lpstr>PowerPoint Presentation</vt:lpstr>
      <vt:lpstr>How to Apply Human Factors?</vt:lpstr>
      <vt:lpstr>Safety and human factors</vt:lpstr>
      <vt:lpstr>Hierarchy of Hazard Control</vt:lpstr>
      <vt:lpstr>Swiss Cheese Model</vt:lpstr>
      <vt:lpstr>Swiss Cheese Model</vt:lpstr>
      <vt:lpstr>Physical Human factors example</vt:lpstr>
      <vt:lpstr>Physical Human Factors</vt:lpstr>
      <vt:lpstr>Physical Human Factors</vt:lpstr>
      <vt:lpstr>Physical Human Factors</vt:lpstr>
      <vt:lpstr>Physical Human Factors</vt:lpstr>
      <vt:lpstr>Cognitive and Physical HF Example: Attention bar and Alerts</vt:lpstr>
      <vt:lpstr>Primary Display </vt:lpstr>
      <vt:lpstr>Three Part Attention Bar on Primary Display</vt:lpstr>
      <vt:lpstr>Identification Attention Bar -  Top Third</vt:lpstr>
      <vt:lpstr>System Status Attention Bar – Middle Third </vt:lpstr>
      <vt:lpstr>Alert Status Attention Bar –Bottom Third</vt:lpstr>
      <vt:lpstr>Reviewing Alert Details</vt:lpstr>
      <vt:lpstr>Alert Display Area</vt:lpstr>
      <vt:lpstr>Complexity, Color Coding &amp; Space Allocation</vt:lpstr>
      <vt:lpstr>Alert Design Considerations</vt:lpstr>
      <vt:lpstr>Safety and HUMAN Factors Collaboration</vt:lpstr>
      <vt:lpstr>Rationale for Collaboration</vt:lpstr>
      <vt:lpstr>Collaboration Strategies</vt:lpstr>
      <vt:lpstr>Collaboration Strategies by System Engineering Phases</vt:lpstr>
      <vt:lpstr>Collaboration Strategies by Phases</vt:lpstr>
      <vt:lpstr>Collaboration Strategies by Phases</vt:lpstr>
      <vt:lpstr>Collaboration Strategies by Phases</vt:lpstr>
      <vt:lpstr>Special Thanks</vt:lpstr>
      <vt:lpstr>References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Goings</dc:creator>
  <cp:lastModifiedBy>Difiglia, Donne M.</cp:lastModifiedBy>
  <cp:revision>130</cp:revision>
  <dcterms:created xsi:type="dcterms:W3CDTF">2016-03-25T12:25:54Z</dcterms:created>
  <dcterms:modified xsi:type="dcterms:W3CDTF">2016-05-12T20:02:52Z</dcterms:modified>
</cp:coreProperties>
</file>